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slide+xml" PartName="/ppt/slides/slide11.xml"/>
  <Override ContentType="application/vnd.openxmlformats-officedocument.presentationml.slide+xml" PartName="/ppt/slides/slide12.xml"/>
  <Override ContentType="application/vnd.openxmlformats-officedocument.presentationml.slide+xml" PartName="/ppt/slides/slide13.xml"/>
  <Override ContentType="application/vnd.openxmlformats-officedocument.presentationml.slide+xml" PartName="/ppt/slides/slide14.xml"/>
  <Override ContentType="application/vnd.openxmlformats-officedocument.presentationml.slide+xml" PartName="/ppt/slides/slide15.xml"/>
  <Override ContentType="application/vnd.openxmlformats-officedocument.presentationml.slide+xml" PartName="/ppt/slides/slide16.xml"/>
  <Override ContentType="application/vnd.openxmlformats-officedocument.presentationml.slide+xml" PartName="/ppt/slides/slide17.xml"/>
  <Override ContentType="application/vnd.openxmlformats-officedocument.presentationml.slide+xml" PartName="/ppt/slides/slide18.xml"/>
  <Override ContentType="application/vnd.openxmlformats-officedocument.presentationml.slide+xml" PartName="/ppt/slides/slide19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22.xml"/>
  <Override ContentType="application/vnd.openxmlformats-officedocument.presentationml.slide+xml" PartName="/ppt/slides/slide23.xml"/>
  <Override ContentType="application/vnd.openxmlformats-officedocument.presentationml.slide+xml" PartName="/ppt/slides/slide24.xml"/>
  <Override ContentType="application/vnd.openxmlformats-officedocument.presentationml.slide+xml" PartName="/ppt/slides/slide25.xml"/>
  <Override ContentType="application/vnd.openxmlformats-officedocument.presentationml.slide+xml" PartName="/ppt/slides/slide26.xml"/>
  <Override ContentType="application/vnd.openxmlformats-officedocument.presentationml.slide+xml" PartName="/ppt/slides/slide27.xml"/>
  <Override ContentType="application/vnd.openxmlformats-officedocument.presentationml.slide+xml" PartName="/ppt/slides/slide28.xml"/>
  <Override ContentType="application/vnd.openxmlformats-officedocument.presentationml.slide+xml" PartName="/ppt/slides/slide29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</p:sldIdLst>
  <p:sldSz cx="18288000" cy="10287000"/>
  <p:notesSz cx="6858000" cy="9144000"/>
  <p:embeddedFontLst>
    <p:embeddedFont>
      <p:font typeface="Miller" charset="1" panose="00000000000000000000"/>
      <p:regular r:id="rId35"/>
    </p:embeddedFont>
    <p:embeddedFont>
      <p:font typeface="Miller Italics" charset="1" panose="00000000000000000000"/>
      <p:regular r:id="rId36"/>
    </p:embeddedFont>
    <p:embeddedFont>
      <p:font typeface="Miller Bold" charset="1" panose="00000000000000000000"/>
      <p:regular r:id="rId37"/>
    </p:embeddedFont>
    <p:embeddedFont>
      <p:font typeface="Messina Sans Light" charset="1" panose="00000400000000000000"/>
      <p:regular r:id="rId38"/>
    </p:embeddedFont>
    <p:embeddedFont>
      <p:font typeface="Messina Sans" charset="1" panose="00000500000000000000"/>
      <p:regular r:id="rId39"/>
    </p:embeddedFont>
    <p:embeddedFont>
      <p:font typeface="Messina Sans Bold" charset="1" panose="00000800000000000000"/>
      <p:regular r:id="rId4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slides/slide6.xml" Type="http://schemas.openxmlformats.org/officeDocument/2006/relationships/slide"/><Relationship Id="rId12" Target="slides/slide7.xml" Type="http://schemas.openxmlformats.org/officeDocument/2006/relationships/slide"/><Relationship Id="rId13" Target="slides/slide8.xml" Type="http://schemas.openxmlformats.org/officeDocument/2006/relationships/slide"/><Relationship Id="rId14" Target="slides/slide9.xml" Type="http://schemas.openxmlformats.org/officeDocument/2006/relationships/slide"/><Relationship Id="rId15" Target="slides/slide10.xml" Type="http://schemas.openxmlformats.org/officeDocument/2006/relationships/slide"/><Relationship Id="rId16" Target="slides/slide11.xml" Type="http://schemas.openxmlformats.org/officeDocument/2006/relationships/slide"/><Relationship Id="rId17" Target="slides/slide12.xml" Type="http://schemas.openxmlformats.org/officeDocument/2006/relationships/slide"/><Relationship Id="rId18" Target="slides/slide13.xml" Type="http://schemas.openxmlformats.org/officeDocument/2006/relationships/slide"/><Relationship Id="rId19" Target="slides/slide14.xml" Type="http://schemas.openxmlformats.org/officeDocument/2006/relationships/slide"/><Relationship Id="rId2" Target="presProps.xml" Type="http://schemas.openxmlformats.org/officeDocument/2006/relationships/presProps"/><Relationship Id="rId20" Target="slides/slide15.xml" Type="http://schemas.openxmlformats.org/officeDocument/2006/relationships/slide"/><Relationship Id="rId21" Target="slides/slide16.xml" Type="http://schemas.openxmlformats.org/officeDocument/2006/relationships/slide"/><Relationship Id="rId22" Target="slides/slide17.xml" Type="http://schemas.openxmlformats.org/officeDocument/2006/relationships/slide"/><Relationship Id="rId23" Target="slides/slide18.xml" Type="http://schemas.openxmlformats.org/officeDocument/2006/relationships/slide"/><Relationship Id="rId24" Target="slides/slide19.xml" Type="http://schemas.openxmlformats.org/officeDocument/2006/relationships/slide"/><Relationship Id="rId25" Target="slides/slide20.xml" Type="http://schemas.openxmlformats.org/officeDocument/2006/relationships/slide"/><Relationship Id="rId26" Target="slides/slide21.xml" Type="http://schemas.openxmlformats.org/officeDocument/2006/relationships/slide"/><Relationship Id="rId27" Target="slides/slide22.xml" Type="http://schemas.openxmlformats.org/officeDocument/2006/relationships/slide"/><Relationship Id="rId28" Target="slides/slide23.xml" Type="http://schemas.openxmlformats.org/officeDocument/2006/relationships/slide"/><Relationship Id="rId29" Target="slides/slide24.xml" Type="http://schemas.openxmlformats.org/officeDocument/2006/relationships/slide"/><Relationship Id="rId3" Target="viewProps.xml" Type="http://schemas.openxmlformats.org/officeDocument/2006/relationships/viewProps"/><Relationship Id="rId30" Target="slides/slide25.xml" Type="http://schemas.openxmlformats.org/officeDocument/2006/relationships/slide"/><Relationship Id="rId31" Target="slides/slide26.xml" Type="http://schemas.openxmlformats.org/officeDocument/2006/relationships/slide"/><Relationship Id="rId32" Target="slides/slide27.xml" Type="http://schemas.openxmlformats.org/officeDocument/2006/relationships/slide"/><Relationship Id="rId33" Target="slides/slide28.xml" Type="http://schemas.openxmlformats.org/officeDocument/2006/relationships/slide"/><Relationship Id="rId34" Target="slides/slide29.xml" Type="http://schemas.openxmlformats.org/officeDocument/2006/relationships/slide"/><Relationship Id="rId35" Target="fonts/font35.fntdata" Type="http://schemas.openxmlformats.org/officeDocument/2006/relationships/font"/><Relationship Id="rId36" Target="fonts/font36.fntdata" Type="http://schemas.openxmlformats.org/officeDocument/2006/relationships/font"/><Relationship Id="rId37" Target="fonts/font37.fntdata" Type="http://schemas.openxmlformats.org/officeDocument/2006/relationships/font"/><Relationship Id="rId38" Target="fonts/font38.fntdata" Type="http://schemas.openxmlformats.org/officeDocument/2006/relationships/font"/><Relationship Id="rId39" Target="fonts/font39.fntdata" Type="http://schemas.openxmlformats.org/officeDocument/2006/relationships/font"/><Relationship Id="rId4" Target="theme/theme1.xml" Type="http://schemas.openxmlformats.org/officeDocument/2006/relationships/theme"/><Relationship Id="rId40" Target="fonts/font40.fntdata" Type="http://schemas.openxmlformats.org/officeDocument/2006/relationships/font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3.png" Type="http://schemas.openxmlformats.org/officeDocument/2006/relationships/image"/><Relationship Id="rId5" Target="../media/image4.sv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5.jpe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6.jpe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7.jpe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8.jpe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9.jpeg" Type="http://schemas.openxmlformats.org/officeDocument/2006/relationships/image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0.jpeg" Type="http://schemas.openxmlformats.org/officeDocument/2006/relationships/image"/></Relationships>
</file>

<file path=ppt/slides/_rels/slide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1.jpeg" Type="http://schemas.openxmlformats.org/officeDocument/2006/relationships/image"/><Relationship Id="rId3" Target="../media/image12.jpeg" Type="http://schemas.openxmlformats.org/officeDocument/2006/relationships/image"/></Relationships>
</file>

<file path=ppt/slides/_rels/slide1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3.jpeg" Type="http://schemas.openxmlformats.org/officeDocument/2006/relationships/image"/></Relationships>
</file>

<file path=ppt/slides/_rels/slide1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4.jpeg" Type="http://schemas.openxmlformats.org/officeDocument/2006/relationships/image"/></Relationships>
</file>

<file path=ppt/slides/_rels/slide1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5.jpeg" Type="http://schemas.openxmlformats.org/officeDocument/2006/relationships/image"/></Relationships>
</file>

<file path=ppt/slides/_rels/slide1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6.jpeg" Type="http://schemas.openxmlformats.org/officeDocument/2006/relationships/image"/></Relationships>
</file>

<file path=ppt/slides/_rels/slide1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7.jpeg" Type="http://schemas.openxmlformats.org/officeDocument/2006/relationships/image"/></Relationships>
</file>

<file path=ppt/slides/_rels/slide1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8.jpeg" Type="http://schemas.openxmlformats.org/officeDocument/2006/relationships/image"/></Relationships>
</file>

<file path=ppt/slides/_rels/slide1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9.jpeg" Type="http://schemas.openxmlformats.org/officeDocument/2006/relationships/image"/></Relationships>
</file>

<file path=ppt/slides/_rels/slide1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0.jpeg" Type="http://schemas.openxmlformats.org/officeDocument/2006/relationships/image"/></Relationships>
</file>

<file path=ppt/slides/_rels/slide1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1.jpeg" Type="http://schemas.openxmlformats.org/officeDocument/2006/relationships/image"/><Relationship Id="rId3" Target="../media/image22.jpeg" Type="http://schemas.openxmlformats.org/officeDocument/2006/relationships/image"/></Relationships>
</file>

<file path=ppt/slides/_rels/slide1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3.jpeg" Type="http://schemas.openxmlformats.org/officeDocument/2006/relationships/image"/></Relationships>
</file>

<file path=ppt/slides/_rels/slide2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4.jpeg" Type="http://schemas.openxmlformats.org/officeDocument/2006/relationships/image"/></Relationships>
</file>

<file path=ppt/slides/_rels/slide2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5.jpeg" Type="http://schemas.openxmlformats.org/officeDocument/2006/relationships/image"/></Relationships>
</file>

<file path=ppt/slides/_rels/slide2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6.jpeg" Type="http://schemas.openxmlformats.org/officeDocument/2006/relationships/image"/></Relationships>
</file>

<file path=ppt/slides/_rels/slide2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7.jpeg" Type="http://schemas.openxmlformats.org/officeDocument/2006/relationships/image"/></Relationships>
</file>

<file path=ppt/slides/_rels/slide2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8.jpeg" Type="http://schemas.openxmlformats.org/officeDocument/2006/relationships/image"/></Relationships>
</file>

<file path=ppt/slides/_rels/slide2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9.jpeg" Type="http://schemas.openxmlformats.org/officeDocument/2006/relationships/image"/></Relationships>
</file>

<file path=ppt/slides/_rels/slide2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0.jpeg" Type="http://schemas.openxmlformats.org/officeDocument/2006/relationships/image"/></Relationships>
</file>

<file path=ppt/slides/_rels/slide2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1.jpeg" Type="http://schemas.openxmlformats.org/officeDocument/2006/relationships/image"/></Relationships>
</file>

<file path=ppt/slides/_rels/slide2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/Relationships>
</file>

<file path=ppt/slides/_rels/slide2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png" Type="http://schemas.openxmlformats.org/officeDocument/2006/relationships/image"/><Relationship Id="rId3" Target="../media/image4.svg" Type="http://schemas.openxmlformats.org/officeDocument/2006/relationships/image"/><Relationship Id="rId4" Target="../media/image32.png" Type="http://schemas.openxmlformats.org/officeDocument/2006/relationships/image"/><Relationship Id="rId5" Target="../media/image33.svg" Type="http://schemas.openxmlformats.org/officeDocument/2006/relationships/image"/><Relationship Id="rId6" Target="../media/image34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677C4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-966948" y="-170436"/>
            <a:ext cx="20221897" cy="10457436"/>
            <a:chOff x="0" y="0"/>
            <a:chExt cx="26962529" cy="13943248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6989214" cy="6989214"/>
            </a:xfrm>
            <a:custGeom>
              <a:avLst/>
              <a:gdLst/>
              <a:ahLst/>
              <a:cxnLst/>
              <a:rect r="r" b="b" t="t" l="l"/>
              <a:pathLst>
                <a:path h="6989214" w="6989214">
                  <a:moveTo>
                    <a:pt x="0" y="0"/>
                  </a:moveTo>
                  <a:lnTo>
                    <a:pt x="6989214" y="0"/>
                  </a:lnTo>
                  <a:lnTo>
                    <a:pt x="6989214" y="6989214"/>
                  </a:lnTo>
                  <a:lnTo>
                    <a:pt x="0" y="698921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6999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4" id="4"/>
            <p:cNvSpPr/>
            <p:nvPr/>
          </p:nvSpPr>
          <p:spPr>
            <a:xfrm flipH="false" flipV="false" rot="0">
              <a:off x="6494687" y="0"/>
              <a:ext cx="6989214" cy="6989214"/>
            </a:xfrm>
            <a:custGeom>
              <a:avLst/>
              <a:gdLst/>
              <a:ahLst/>
              <a:cxnLst/>
              <a:rect r="r" b="b" t="t" l="l"/>
              <a:pathLst>
                <a:path h="6989214" w="6989214">
                  <a:moveTo>
                    <a:pt x="0" y="0"/>
                  </a:moveTo>
                  <a:lnTo>
                    <a:pt x="6989214" y="0"/>
                  </a:lnTo>
                  <a:lnTo>
                    <a:pt x="6989214" y="6989214"/>
                  </a:lnTo>
                  <a:lnTo>
                    <a:pt x="0" y="698921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6999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5" id="5"/>
            <p:cNvSpPr/>
            <p:nvPr/>
          </p:nvSpPr>
          <p:spPr>
            <a:xfrm flipH="false" flipV="false" rot="0">
              <a:off x="13473355" y="0"/>
              <a:ext cx="6989214" cy="6989214"/>
            </a:xfrm>
            <a:custGeom>
              <a:avLst/>
              <a:gdLst/>
              <a:ahLst/>
              <a:cxnLst/>
              <a:rect r="r" b="b" t="t" l="l"/>
              <a:pathLst>
                <a:path h="6989214" w="6989214">
                  <a:moveTo>
                    <a:pt x="0" y="0"/>
                  </a:moveTo>
                  <a:lnTo>
                    <a:pt x="6989213" y="0"/>
                  </a:lnTo>
                  <a:lnTo>
                    <a:pt x="6989213" y="6989214"/>
                  </a:lnTo>
                  <a:lnTo>
                    <a:pt x="0" y="698921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6999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6" id="6"/>
            <p:cNvSpPr/>
            <p:nvPr/>
          </p:nvSpPr>
          <p:spPr>
            <a:xfrm flipH="false" flipV="false" rot="0">
              <a:off x="19968042" y="0"/>
              <a:ext cx="6989214" cy="6989214"/>
            </a:xfrm>
            <a:custGeom>
              <a:avLst/>
              <a:gdLst/>
              <a:ahLst/>
              <a:cxnLst/>
              <a:rect r="r" b="b" t="t" l="l"/>
              <a:pathLst>
                <a:path h="6989214" w="6989214">
                  <a:moveTo>
                    <a:pt x="0" y="0"/>
                  </a:moveTo>
                  <a:lnTo>
                    <a:pt x="6989214" y="0"/>
                  </a:lnTo>
                  <a:lnTo>
                    <a:pt x="6989214" y="6989214"/>
                  </a:lnTo>
                  <a:lnTo>
                    <a:pt x="0" y="698921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6999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7" id="7"/>
            <p:cNvSpPr/>
            <p:nvPr/>
          </p:nvSpPr>
          <p:spPr>
            <a:xfrm flipH="false" flipV="false" rot="0">
              <a:off x="5273" y="6954034"/>
              <a:ext cx="6989214" cy="6989214"/>
            </a:xfrm>
            <a:custGeom>
              <a:avLst/>
              <a:gdLst/>
              <a:ahLst/>
              <a:cxnLst/>
              <a:rect r="r" b="b" t="t" l="l"/>
              <a:pathLst>
                <a:path h="6989214" w="6989214">
                  <a:moveTo>
                    <a:pt x="0" y="0"/>
                  </a:moveTo>
                  <a:lnTo>
                    <a:pt x="6989214" y="0"/>
                  </a:lnTo>
                  <a:lnTo>
                    <a:pt x="6989214" y="6989214"/>
                  </a:lnTo>
                  <a:lnTo>
                    <a:pt x="0" y="698921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6999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8" id="8"/>
            <p:cNvSpPr/>
            <p:nvPr/>
          </p:nvSpPr>
          <p:spPr>
            <a:xfrm flipH="false" flipV="false" rot="0">
              <a:off x="6499960" y="6954034"/>
              <a:ext cx="6989214" cy="6989214"/>
            </a:xfrm>
            <a:custGeom>
              <a:avLst/>
              <a:gdLst/>
              <a:ahLst/>
              <a:cxnLst/>
              <a:rect r="r" b="b" t="t" l="l"/>
              <a:pathLst>
                <a:path h="6989214" w="6989214">
                  <a:moveTo>
                    <a:pt x="0" y="0"/>
                  </a:moveTo>
                  <a:lnTo>
                    <a:pt x="6989214" y="0"/>
                  </a:lnTo>
                  <a:lnTo>
                    <a:pt x="6989214" y="6989214"/>
                  </a:lnTo>
                  <a:lnTo>
                    <a:pt x="0" y="698921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6999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9" id="9"/>
            <p:cNvSpPr/>
            <p:nvPr/>
          </p:nvSpPr>
          <p:spPr>
            <a:xfrm flipH="false" flipV="false" rot="0">
              <a:off x="13478628" y="6954034"/>
              <a:ext cx="6989214" cy="6989214"/>
            </a:xfrm>
            <a:custGeom>
              <a:avLst/>
              <a:gdLst/>
              <a:ahLst/>
              <a:cxnLst/>
              <a:rect r="r" b="b" t="t" l="l"/>
              <a:pathLst>
                <a:path h="6989214" w="6989214">
                  <a:moveTo>
                    <a:pt x="0" y="0"/>
                  </a:moveTo>
                  <a:lnTo>
                    <a:pt x="6989213" y="0"/>
                  </a:lnTo>
                  <a:lnTo>
                    <a:pt x="6989213" y="6989214"/>
                  </a:lnTo>
                  <a:lnTo>
                    <a:pt x="0" y="698921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6999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0" id="10"/>
            <p:cNvSpPr/>
            <p:nvPr/>
          </p:nvSpPr>
          <p:spPr>
            <a:xfrm flipH="false" flipV="false" rot="0">
              <a:off x="19973315" y="6954034"/>
              <a:ext cx="6989214" cy="6989214"/>
            </a:xfrm>
            <a:custGeom>
              <a:avLst/>
              <a:gdLst/>
              <a:ahLst/>
              <a:cxnLst/>
              <a:rect r="r" b="b" t="t" l="l"/>
              <a:pathLst>
                <a:path h="6989214" w="6989214">
                  <a:moveTo>
                    <a:pt x="0" y="0"/>
                  </a:moveTo>
                  <a:lnTo>
                    <a:pt x="6989214" y="0"/>
                  </a:lnTo>
                  <a:lnTo>
                    <a:pt x="6989214" y="6989214"/>
                  </a:lnTo>
                  <a:lnTo>
                    <a:pt x="0" y="698921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6999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</p:grpSp>
      <p:sp>
        <p:nvSpPr>
          <p:cNvPr name="Freeform 11" id="11"/>
          <p:cNvSpPr/>
          <p:nvPr/>
        </p:nvSpPr>
        <p:spPr>
          <a:xfrm flipH="false" flipV="false" rot="0">
            <a:off x="4917871" y="3206736"/>
            <a:ext cx="8452259" cy="3873529"/>
          </a:xfrm>
          <a:custGeom>
            <a:avLst/>
            <a:gdLst/>
            <a:ahLst/>
            <a:cxnLst/>
            <a:rect r="r" b="b" t="t" l="l"/>
            <a:pathLst>
              <a:path h="3873529" w="8452259">
                <a:moveTo>
                  <a:pt x="0" y="0"/>
                </a:moveTo>
                <a:lnTo>
                  <a:pt x="8452258" y="0"/>
                </a:lnTo>
                <a:lnTo>
                  <a:pt x="8452258" y="3873528"/>
                </a:lnTo>
                <a:lnTo>
                  <a:pt x="0" y="387352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2310" t="-63119" r="0" b="-60127"/>
            </a:stretch>
          </a:blipFill>
        </p:spPr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17878" r="0" b="-17878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3429833" y="6425562"/>
            <a:ext cx="11428335" cy="241195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9356"/>
              </a:lnSpc>
            </a:pPr>
            <a:r>
              <a:rPr lang="en-US" sz="8066" spc="-48">
                <a:solidFill>
                  <a:srgbClr val="F5EFE7"/>
                </a:solidFill>
                <a:latin typeface="Miller"/>
                <a:ea typeface="Miller"/>
                <a:cs typeface="Miller"/>
                <a:sym typeface="Miller"/>
              </a:rPr>
              <a:t>Uma </a:t>
            </a:r>
            <a:r>
              <a:rPr lang="en-US" sz="8066" i="true" spc="-48">
                <a:solidFill>
                  <a:srgbClr val="F5EFE7"/>
                </a:solidFill>
                <a:latin typeface="Miller Italics"/>
                <a:ea typeface="Miller Italics"/>
                <a:cs typeface="Miller Italics"/>
                <a:sym typeface="Miller Italics"/>
              </a:rPr>
              <a:t>nova forma</a:t>
            </a:r>
            <a:r>
              <a:rPr lang="en-US" sz="8066" spc="-48">
                <a:solidFill>
                  <a:srgbClr val="F5EFE7"/>
                </a:solidFill>
                <a:latin typeface="Miller"/>
                <a:ea typeface="Miller"/>
                <a:cs typeface="Miller"/>
                <a:sym typeface="Miller"/>
              </a:rPr>
              <a:t> de viver a </a:t>
            </a:r>
            <a:r>
              <a:rPr lang="en-US" b="true" sz="8066" spc="-48">
                <a:solidFill>
                  <a:srgbClr val="F5EFE7"/>
                </a:solidFill>
                <a:latin typeface="Miller Bold"/>
                <a:ea typeface="Miller Bold"/>
                <a:cs typeface="Miller Bold"/>
                <a:sym typeface="Miller Bold"/>
              </a:rPr>
              <a:t>Chapada Diamantina</a:t>
            </a:r>
            <a:r>
              <a:rPr lang="en-US" sz="8066" spc="-48">
                <a:solidFill>
                  <a:srgbClr val="F5EFE7"/>
                </a:solidFill>
                <a:latin typeface="Miller"/>
                <a:ea typeface="Miller"/>
                <a:cs typeface="Miller"/>
                <a:sym typeface="Miller"/>
              </a:rPr>
              <a:t>.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>
  <p:cSld>
    <p:bg>
      <p:bgPr>
        <a:solidFill>
          <a:srgbClr val="09386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1275536" y="2830776"/>
            <a:ext cx="15332588" cy="98615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919"/>
              </a:lnSpc>
            </a:pPr>
            <a:r>
              <a:rPr lang="en-US" sz="2799">
                <a:solidFill>
                  <a:srgbClr val="F5EFE7"/>
                </a:solidFill>
                <a:latin typeface="Messina Sans Light"/>
                <a:ea typeface="Messina Sans Light"/>
                <a:cs typeface="Messina Sans Light"/>
                <a:sym typeface="Messina Sans Light"/>
              </a:rPr>
              <a:t>Uma empresa de Turismo Responsável, dirigida por nativos da Chapada Diamantina, com 20 anos de atuação no território</a:t>
            </a:r>
          </a:p>
        </p:txBody>
      </p:sp>
      <p:sp>
        <p:nvSpPr>
          <p:cNvPr name="TextBox 3" id="3"/>
          <p:cNvSpPr txBox="true"/>
          <p:nvPr/>
        </p:nvSpPr>
        <p:spPr>
          <a:xfrm rot="0">
            <a:off x="1028700" y="1168623"/>
            <a:ext cx="6189159" cy="86828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6335"/>
              </a:lnSpc>
            </a:pPr>
            <a:r>
              <a:rPr lang="en-US" sz="7039">
                <a:solidFill>
                  <a:srgbClr val="F5EFE7"/>
                </a:solidFill>
                <a:latin typeface="Messina Sans"/>
                <a:ea typeface="Messina Sans"/>
                <a:cs typeface="Messina Sans"/>
                <a:sym typeface="Messina Sans"/>
              </a:rPr>
              <a:t>Quem somos</a:t>
            </a:r>
          </a:p>
        </p:txBody>
      </p:sp>
      <p:sp>
        <p:nvSpPr>
          <p:cNvPr name="TextBox 4" id="4"/>
          <p:cNvSpPr txBox="true"/>
          <p:nvPr/>
        </p:nvSpPr>
        <p:spPr>
          <a:xfrm rot="0">
            <a:off x="1275536" y="4607506"/>
            <a:ext cx="15054357" cy="49085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920"/>
              </a:lnSpc>
            </a:pPr>
            <a:r>
              <a:rPr lang="en-US" sz="2800">
                <a:solidFill>
                  <a:srgbClr val="F5EFE7"/>
                </a:solidFill>
                <a:latin typeface="Messina Sans Light"/>
                <a:ea typeface="Messina Sans Light"/>
                <a:cs typeface="Messina Sans Light"/>
                <a:sym typeface="Messina Sans Light"/>
              </a:rPr>
              <a:t>Especializada em criar viagens inspiradoras, personalizadas e com toda estrutura inclusa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1346234" y="5888936"/>
            <a:ext cx="14983658" cy="148145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920"/>
              </a:lnSpc>
            </a:pPr>
            <a:r>
              <a:rPr lang="en-US" sz="2800">
                <a:solidFill>
                  <a:srgbClr val="F5EFE7"/>
                </a:solidFill>
                <a:latin typeface="Messina Sans Light"/>
                <a:ea typeface="Messina Sans Light"/>
                <a:cs typeface="Messina Sans Light"/>
                <a:sym typeface="Messina Sans Light"/>
              </a:rPr>
              <a:t>Certificada ISO 21101 - Sistema de Gestão da Segurança, desde 2010</a:t>
            </a:r>
          </a:p>
          <a:p>
            <a:pPr algn="l">
              <a:lnSpc>
                <a:spcPts val="3920"/>
              </a:lnSpc>
            </a:pPr>
            <a:r>
              <a:rPr lang="en-US" sz="2800">
                <a:solidFill>
                  <a:srgbClr val="F5EFE7"/>
                </a:solidFill>
                <a:latin typeface="Messina Sans Light"/>
                <a:ea typeface="Messina Sans Light"/>
                <a:cs typeface="Messina Sans Light"/>
                <a:sym typeface="Messina Sans Light"/>
              </a:rPr>
              <a:t>ISO 9001 de Qualidade implementada e ISO 20611 - Boas Práticas de Sustentabilidade em implementação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3117643" y="8428646"/>
            <a:ext cx="11648373" cy="10572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200"/>
              </a:lnSpc>
            </a:pPr>
            <a:r>
              <a:rPr lang="en-US" sz="3000">
                <a:solidFill>
                  <a:srgbClr val="F5EFE7"/>
                </a:solidFill>
                <a:latin typeface="Messina Sans Light"/>
                <a:ea typeface="Messina Sans Light"/>
                <a:cs typeface="Messina Sans Light"/>
                <a:sym typeface="Messina Sans Light"/>
              </a:rPr>
              <a:t>Nosso propósito é promover viagens que façam bem para nossa comunidade, o meio ambiente e nossos clientes, nessa ordem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5EF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0373800" y="0"/>
            <a:ext cx="7972423" cy="10287000"/>
          </a:xfrm>
          <a:custGeom>
            <a:avLst/>
            <a:gdLst/>
            <a:ahLst/>
            <a:cxnLst/>
            <a:rect r="r" b="b" t="t" l="l"/>
            <a:pathLst>
              <a:path h="10287000" w="7972423">
                <a:moveTo>
                  <a:pt x="0" y="0"/>
                </a:moveTo>
                <a:lnTo>
                  <a:pt x="7972424" y="0"/>
                </a:lnTo>
                <a:lnTo>
                  <a:pt x="7972424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8230" r="0" b="-823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1569383" y="4056726"/>
            <a:ext cx="7420114" cy="230695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620"/>
              </a:lnSpc>
            </a:pPr>
            <a:r>
              <a:rPr lang="en-US" sz="3300">
                <a:solidFill>
                  <a:srgbClr val="000000"/>
                </a:solidFill>
                <a:latin typeface="Messina Sans Light"/>
                <a:ea typeface="Messina Sans Light"/>
                <a:cs typeface="Messina Sans Light"/>
                <a:sym typeface="Messina Sans Light"/>
              </a:rPr>
              <a:t>Vivências que revelam com autenticidade a cultura, as tradições e os saberes de uma terra que tem muito mais do que paisagens incríveis</a:t>
            </a:r>
          </a:p>
        </p:txBody>
      </p:sp>
      <p:sp>
        <p:nvSpPr>
          <p:cNvPr name="TextBox 4" id="4"/>
          <p:cNvSpPr txBox="true"/>
          <p:nvPr/>
        </p:nvSpPr>
        <p:spPr>
          <a:xfrm rot="0">
            <a:off x="1569383" y="2553127"/>
            <a:ext cx="5348360" cy="89494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 marL="0" indent="0" lvl="0">
              <a:lnSpc>
                <a:spcPts val="6515"/>
              </a:lnSpc>
            </a:pPr>
            <a:r>
              <a:rPr lang="en-US" b="true" sz="7239">
                <a:solidFill>
                  <a:srgbClr val="093866"/>
                </a:solidFill>
                <a:latin typeface="Messina Sans Bold"/>
                <a:ea typeface="Messina Sans Bold"/>
                <a:cs typeface="Messina Sans Bold"/>
                <a:sym typeface="Messina Sans Bold"/>
              </a:rPr>
              <a:t>Identidades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9313" r="0" b="-9313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2129189" y="516464"/>
            <a:ext cx="13380598" cy="330516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929"/>
              </a:lnSpc>
            </a:pPr>
            <a:r>
              <a:rPr lang="en-US" b="true" sz="7697" spc="-46">
                <a:solidFill>
                  <a:srgbClr val="F5EFE7"/>
                </a:solidFill>
                <a:latin typeface="Miller Bold"/>
                <a:ea typeface="Miller Bold"/>
                <a:cs typeface="Miller Bold"/>
                <a:sym typeface="Miller Bold"/>
              </a:rPr>
              <a:t>Rota das Raízes</a:t>
            </a:r>
          </a:p>
          <a:p>
            <a:pPr algn="ctr">
              <a:lnSpc>
                <a:spcPts val="8465"/>
              </a:lnSpc>
            </a:pPr>
            <a:r>
              <a:rPr lang="en-US" sz="7297" spc="-43">
                <a:solidFill>
                  <a:srgbClr val="F5EFE7"/>
                </a:solidFill>
                <a:latin typeface="Miller"/>
                <a:ea typeface="Miller"/>
                <a:cs typeface="Miller"/>
                <a:sym typeface="Miller"/>
              </a:rPr>
              <a:t>Afroturismo na comunidade Quilombola do Remanso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C26B3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0373800" y="0"/>
            <a:ext cx="7972423" cy="10287000"/>
          </a:xfrm>
          <a:custGeom>
            <a:avLst/>
            <a:gdLst/>
            <a:ahLst/>
            <a:cxnLst/>
            <a:rect r="r" b="b" t="t" l="l"/>
            <a:pathLst>
              <a:path h="10287000" w="7972423">
                <a:moveTo>
                  <a:pt x="0" y="0"/>
                </a:moveTo>
                <a:lnTo>
                  <a:pt x="7972424" y="0"/>
                </a:lnTo>
                <a:lnTo>
                  <a:pt x="7972424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46950" t="0" r="-46950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1508575" y="2243696"/>
            <a:ext cx="7420114" cy="626877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127"/>
              </a:lnSpc>
            </a:pPr>
            <a:r>
              <a:rPr lang="en-US" sz="2947">
                <a:solidFill>
                  <a:srgbClr val="F5EFE7"/>
                </a:solidFill>
                <a:latin typeface="Messina Sans Light"/>
                <a:ea typeface="Messina Sans Light"/>
                <a:cs typeface="Messina Sans Light"/>
                <a:sym typeface="Messina Sans Light"/>
              </a:rPr>
              <a:t>U</a:t>
            </a:r>
            <a:r>
              <a:rPr lang="en-US" sz="2947">
                <a:solidFill>
                  <a:srgbClr val="F5EFE7"/>
                </a:solidFill>
                <a:latin typeface="Messina Sans Light"/>
                <a:ea typeface="Messina Sans Light"/>
                <a:cs typeface="Messina Sans Light"/>
                <a:sym typeface="Messina Sans Light"/>
              </a:rPr>
              <a:t>ma imersão autêntica na Comunidade Quilombola do Remanso, onde cultura, saberes tradicionais e natureza caminham juntos. </a:t>
            </a:r>
          </a:p>
          <a:p>
            <a:pPr algn="l">
              <a:lnSpc>
                <a:spcPts val="4127"/>
              </a:lnSpc>
            </a:pPr>
            <a:r>
              <a:rPr lang="en-US" sz="2947">
                <a:solidFill>
                  <a:srgbClr val="F5EFE7"/>
                </a:solidFill>
                <a:latin typeface="Messina Sans Light"/>
                <a:ea typeface="Messina Sans Light"/>
                <a:cs typeface="Messina Sans Light"/>
                <a:sym typeface="Messina Sans Light"/>
              </a:rPr>
              <a:t>A experiência é conduzida pelos próprios moradores,  que irão nos apresentar um pouco do seu dia a dia e suas tradições culinárias, além da beleza natural exuberante do mini pantanal da Chapada Diamantina</a:t>
            </a:r>
          </a:p>
          <a:p>
            <a:pPr algn="l">
              <a:lnSpc>
                <a:spcPts val="4127"/>
              </a:lnSpc>
            </a:pPr>
          </a:p>
          <a:p>
            <a:pPr algn="l">
              <a:lnSpc>
                <a:spcPts val="4127"/>
              </a:lnSpc>
            </a:pP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677C4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-1028700"/>
            <a:ext cx="18288000" cy="11315700"/>
          </a:xfrm>
          <a:custGeom>
            <a:avLst/>
            <a:gdLst/>
            <a:ahLst/>
            <a:cxnLst/>
            <a:rect r="r" b="b" t="t" l="l"/>
            <a:pathLst>
              <a:path h="11315700" w="18288000">
                <a:moveTo>
                  <a:pt x="0" y="0"/>
                </a:moveTo>
                <a:lnTo>
                  <a:pt x="18288000" y="0"/>
                </a:lnTo>
                <a:lnTo>
                  <a:pt x="18288000" y="11315700"/>
                </a:lnTo>
                <a:lnTo>
                  <a:pt x="0" y="113157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7823" t="-19893" r="0" b="-10802"/>
            </a:stretch>
          </a:blipFill>
        </p:spPr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C26B3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712783" y="4104573"/>
            <a:ext cx="8185665" cy="47910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200"/>
              </a:lnSpc>
            </a:pPr>
            <a:r>
              <a:rPr lang="en-US" sz="3000">
                <a:solidFill>
                  <a:srgbClr val="F5EFE7"/>
                </a:solidFill>
                <a:latin typeface="Messina Sans Light"/>
                <a:ea typeface="Messina Sans Light"/>
                <a:cs typeface="Messina Sans Light"/>
                <a:sym typeface="Messina Sans Light"/>
              </a:rPr>
              <a:t>Nos quintais dos moradores do Remanso, a biodiversidade se revela em cada canteiro — frutas, ervas e cultivos que contam a história de quem cuida da terra há gerações. </a:t>
            </a:r>
          </a:p>
          <a:p>
            <a:pPr algn="l">
              <a:lnSpc>
                <a:spcPts val="4200"/>
              </a:lnSpc>
            </a:pPr>
            <a:r>
              <a:rPr lang="en-US" sz="3000">
                <a:solidFill>
                  <a:srgbClr val="F5EFE7"/>
                </a:solidFill>
                <a:latin typeface="Messina Sans Light"/>
                <a:ea typeface="Messina Sans Light"/>
                <a:cs typeface="Messina Sans Light"/>
                <a:sym typeface="Messina Sans Light"/>
              </a:rPr>
              <a:t>O ponto alto da visita é a vivência completa do ciclo da mandioca: do roçado à casa de farinha, entendendo cada etapa de um processo que vai muito além do alimento — é tradição, identidade e resistência.</a:t>
            </a:r>
          </a:p>
        </p:txBody>
      </p:sp>
      <p:sp>
        <p:nvSpPr>
          <p:cNvPr name="TextBox 3" id="3"/>
          <p:cNvSpPr txBox="true"/>
          <p:nvPr/>
        </p:nvSpPr>
        <p:spPr>
          <a:xfrm rot="0">
            <a:off x="712783" y="1667959"/>
            <a:ext cx="8431217" cy="166838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6335"/>
              </a:lnSpc>
            </a:pPr>
            <a:r>
              <a:rPr lang="en-US" b="true" sz="7039">
                <a:solidFill>
                  <a:srgbClr val="F5EFE7"/>
                </a:solidFill>
                <a:latin typeface="Messina Sans Bold"/>
                <a:ea typeface="Messina Sans Bold"/>
                <a:cs typeface="Messina Sans Bold"/>
                <a:sym typeface="Messina Sans Bold"/>
              </a:rPr>
              <a:t>Vivência nos quintais produtivos</a:t>
            </a:r>
          </a:p>
        </p:txBody>
      </p:sp>
      <p:sp>
        <p:nvSpPr>
          <p:cNvPr name="Freeform 4" id="4"/>
          <p:cNvSpPr/>
          <p:nvPr/>
        </p:nvSpPr>
        <p:spPr>
          <a:xfrm flipH="false" flipV="false" rot="0">
            <a:off x="9662118" y="0"/>
            <a:ext cx="8625882" cy="10287000"/>
          </a:xfrm>
          <a:custGeom>
            <a:avLst/>
            <a:gdLst/>
            <a:ahLst/>
            <a:cxnLst/>
            <a:rect r="r" b="b" t="t" l="l"/>
            <a:pathLst>
              <a:path h="10287000" w="8625882">
                <a:moveTo>
                  <a:pt x="0" y="0"/>
                </a:moveTo>
                <a:lnTo>
                  <a:pt x="8625882" y="0"/>
                </a:lnTo>
                <a:lnTo>
                  <a:pt x="8625882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5969" r="0" b="-5969"/>
            </a:stretch>
          </a:blipFill>
        </p:spPr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C26B3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-143541"/>
            <a:ext cx="8450231" cy="10430541"/>
          </a:xfrm>
          <a:custGeom>
            <a:avLst/>
            <a:gdLst/>
            <a:ahLst/>
            <a:cxnLst/>
            <a:rect r="r" b="b" t="t" l="l"/>
            <a:pathLst>
              <a:path h="10430541" w="8450231">
                <a:moveTo>
                  <a:pt x="0" y="0"/>
                </a:moveTo>
                <a:lnTo>
                  <a:pt x="8450231" y="0"/>
                </a:lnTo>
                <a:lnTo>
                  <a:pt x="8450231" y="10430541"/>
                </a:lnTo>
                <a:lnTo>
                  <a:pt x="0" y="1043054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982" t="-5228" r="0" b="-3852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9630915" y="0"/>
            <a:ext cx="8657085" cy="10287000"/>
          </a:xfrm>
          <a:custGeom>
            <a:avLst/>
            <a:gdLst/>
            <a:ahLst/>
            <a:cxnLst/>
            <a:rect r="r" b="b" t="t" l="l"/>
            <a:pathLst>
              <a:path h="10287000" w="8657085">
                <a:moveTo>
                  <a:pt x="0" y="0"/>
                </a:moveTo>
                <a:lnTo>
                  <a:pt x="8657085" y="0"/>
                </a:lnTo>
                <a:lnTo>
                  <a:pt x="8657085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-7315" r="-2159" b="-7315"/>
            </a:stretch>
          </a:blipFill>
        </p:spPr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C26B3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1028700" y="3908312"/>
            <a:ext cx="7420114" cy="355355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567"/>
              </a:lnSpc>
            </a:pPr>
            <a:r>
              <a:rPr lang="en-US" sz="2547">
                <a:solidFill>
                  <a:srgbClr val="F5EFE7"/>
                </a:solidFill>
                <a:latin typeface="Messina Sans Light"/>
                <a:ea typeface="Messina Sans Light"/>
                <a:cs typeface="Messina Sans Light"/>
                <a:sym typeface="Messina Sans Light"/>
              </a:rPr>
              <a:t>O</a:t>
            </a:r>
            <a:r>
              <a:rPr lang="en-US" sz="2547">
                <a:solidFill>
                  <a:srgbClr val="F5EFE7"/>
                </a:solidFill>
                <a:latin typeface="Messina Sans Light"/>
                <a:ea typeface="Messina Sans Light"/>
                <a:cs typeface="Messina Sans Light"/>
                <a:sym typeface="Messina Sans Light"/>
              </a:rPr>
              <a:t> almoço acontece na casa da nosssa anfitriã, que recebe o grupo com a generosidade típica do interior. Ela apresenta os ingredientes que a terra oferece — palma, abóbora, mamão verde e outros alimentos da cultura local — e convida a todos para colocar a mão na massa em um dos pratos. À mesa, a refeição compartilhada tem o sabor especial de tudo que foi feito junto.</a:t>
            </a:r>
          </a:p>
        </p:txBody>
      </p:sp>
      <p:sp>
        <p:nvSpPr>
          <p:cNvPr name="TextBox 3" id="3"/>
          <p:cNvSpPr txBox="true"/>
          <p:nvPr/>
        </p:nvSpPr>
        <p:spPr>
          <a:xfrm rot="0">
            <a:off x="1028700" y="1548342"/>
            <a:ext cx="6933604" cy="166838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6335"/>
              </a:lnSpc>
            </a:pPr>
            <a:r>
              <a:rPr lang="en-US" b="true" sz="7039">
                <a:solidFill>
                  <a:srgbClr val="F5EFE7"/>
                </a:solidFill>
                <a:latin typeface="Messina Sans Bold"/>
                <a:ea typeface="Messina Sans Bold"/>
                <a:cs typeface="Messina Sans Bold"/>
                <a:sym typeface="Messina Sans Bold"/>
              </a:rPr>
              <a:t>Almoço quilombola</a:t>
            </a:r>
          </a:p>
        </p:txBody>
      </p:sp>
      <p:sp>
        <p:nvSpPr>
          <p:cNvPr name="Freeform 4" id="4"/>
          <p:cNvSpPr/>
          <p:nvPr/>
        </p:nvSpPr>
        <p:spPr>
          <a:xfrm flipH="false" flipV="false" rot="0">
            <a:off x="9144000" y="0"/>
            <a:ext cx="7764637" cy="10287000"/>
          </a:xfrm>
          <a:custGeom>
            <a:avLst/>
            <a:gdLst/>
            <a:ahLst/>
            <a:cxnLst/>
            <a:rect r="r" b="b" t="t" l="l"/>
            <a:pathLst>
              <a:path h="10287000" w="7764637">
                <a:moveTo>
                  <a:pt x="0" y="0"/>
                </a:moveTo>
                <a:lnTo>
                  <a:pt x="7764637" y="0"/>
                </a:lnTo>
                <a:lnTo>
                  <a:pt x="7764637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381" r="0" b="-381"/>
            </a:stretch>
          </a:blipFill>
        </p:spPr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55727" r="0" b="-81309"/>
            </a:stretch>
          </a:blipFill>
        </p:spPr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68662" r="0" b="-68662"/>
            </a:stretch>
          </a:blipFill>
        </p:spPr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9151" r="0" b="-9151"/>
            </a:stretch>
          </a:blipFill>
        </p:spPr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18444" r="0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1028700" y="7382501"/>
            <a:ext cx="13380598" cy="230605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929"/>
              </a:lnSpc>
            </a:pPr>
            <a:r>
              <a:rPr lang="en-US" b="true" sz="7697" spc="-46">
                <a:solidFill>
                  <a:srgbClr val="F5EFE7"/>
                </a:solidFill>
                <a:latin typeface="Miller Bold"/>
                <a:ea typeface="Miller Bold"/>
                <a:cs typeface="Miller Bold"/>
                <a:sym typeface="Miller Bold"/>
              </a:rPr>
              <a:t>Rota Em Cantos</a:t>
            </a:r>
          </a:p>
          <a:p>
            <a:pPr algn="ctr">
              <a:lnSpc>
                <a:spcPts val="8929"/>
              </a:lnSpc>
            </a:pPr>
            <a:r>
              <a:rPr lang="en-US" sz="7697" spc="-46">
                <a:solidFill>
                  <a:srgbClr val="F5EFE7"/>
                </a:solidFill>
                <a:latin typeface="Miller"/>
                <a:ea typeface="Miller"/>
                <a:cs typeface="Miller"/>
                <a:sym typeface="Miller"/>
              </a:rPr>
              <a:t>Turismo de Base Comunitária</a:t>
            </a:r>
          </a:p>
        </p:txBody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677C4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712783" y="2762472"/>
            <a:ext cx="8185665" cy="53244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200"/>
              </a:lnSpc>
            </a:pPr>
            <a:r>
              <a:rPr lang="en-US" sz="3000">
                <a:solidFill>
                  <a:srgbClr val="F5EFE7"/>
                </a:solidFill>
                <a:latin typeface="Messina Sans Light"/>
                <a:ea typeface="Messina Sans Light"/>
                <a:cs typeface="Messina Sans Light"/>
                <a:sym typeface="Messina Sans Light"/>
              </a:rPr>
              <a:t>Ideal para quem busca adicionar experiências autênticas ao turismo de natureza vivenciando o dia a dia das pessoas que moram e guardam o patrimônio ambiental da Chapada Diamantina.</a:t>
            </a:r>
          </a:p>
          <a:p>
            <a:pPr algn="l">
              <a:lnSpc>
                <a:spcPts val="4200"/>
              </a:lnSpc>
            </a:pPr>
            <a:r>
              <a:rPr lang="en-US" sz="3000">
                <a:solidFill>
                  <a:srgbClr val="F5EFE7"/>
                </a:solidFill>
                <a:latin typeface="Messina Sans Light"/>
                <a:ea typeface="Messina Sans Light"/>
                <a:cs typeface="Messina Sans Light"/>
                <a:sym typeface="Messina Sans Light"/>
              </a:rPr>
              <a:t>Vamos conhecer a vida e a história de resistência de quem vive da agroecologia e têm orgulho de ser do campo.    </a:t>
            </a:r>
          </a:p>
          <a:p>
            <a:pPr algn="l">
              <a:lnSpc>
                <a:spcPts val="4200"/>
              </a:lnSpc>
            </a:pPr>
            <a:r>
              <a:rPr lang="en-US" sz="3000">
                <a:solidFill>
                  <a:srgbClr val="F5EFE7"/>
                </a:solidFill>
                <a:latin typeface="Messina Sans Light"/>
                <a:ea typeface="Messina Sans Light"/>
                <a:cs typeface="Messina Sans Light"/>
                <a:sym typeface="Messina Sans Light"/>
              </a:rPr>
              <a:t> </a:t>
            </a:r>
          </a:p>
          <a:p>
            <a:pPr algn="l">
              <a:lnSpc>
                <a:spcPts val="4200"/>
              </a:lnSpc>
            </a:pPr>
          </a:p>
        </p:txBody>
      </p:sp>
      <p:sp>
        <p:nvSpPr>
          <p:cNvPr name="Freeform 3" id="3"/>
          <p:cNvSpPr/>
          <p:nvPr/>
        </p:nvSpPr>
        <p:spPr>
          <a:xfrm flipH="false" flipV="false" rot="0">
            <a:off x="9494663" y="0"/>
            <a:ext cx="7764637" cy="10287000"/>
          </a:xfrm>
          <a:custGeom>
            <a:avLst/>
            <a:gdLst/>
            <a:ahLst/>
            <a:cxnLst/>
            <a:rect r="r" b="b" t="t" l="l"/>
            <a:pathLst>
              <a:path h="10287000" w="7764637">
                <a:moveTo>
                  <a:pt x="0" y="0"/>
                </a:moveTo>
                <a:lnTo>
                  <a:pt x="7764637" y="0"/>
                </a:lnTo>
                <a:lnTo>
                  <a:pt x="7764637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6713" r="0" b="-6713"/>
            </a:stretch>
          </a:blipFill>
        </p:spPr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9151" r="0" b="-9151"/>
            </a:stretch>
          </a:blipFill>
        </p:spPr>
      </p: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677C4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731833" y="2932323"/>
            <a:ext cx="8185665" cy="58578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200"/>
              </a:lnSpc>
            </a:pPr>
          </a:p>
          <a:p>
            <a:pPr algn="l">
              <a:lnSpc>
                <a:spcPts val="4200"/>
              </a:lnSpc>
            </a:pPr>
            <a:r>
              <a:rPr lang="en-US" sz="3000">
                <a:solidFill>
                  <a:srgbClr val="F5EFE7"/>
                </a:solidFill>
                <a:latin typeface="Messina Sans Light"/>
                <a:ea typeface="Messina Sans Light"/>
                <a:cs typeface="Messina Sans Light"/>
                <a:sym typeface="Messina Sans Light"/>
              </a:rPr>
              <a:t>Nos assentamentos da reforma agrária, a agrofloresta se revela como um sistema vivo — onde árvores frutíferas, cultivos e mata nativa convivem em equilíbrio, produzindo alimento e regenerando a terra ao mesmo tempo. Caminhar por entre essas camadas de vegetação é entender, na prática, uma forma de agricultura que respeita os ciclos da natureza e garante fartura sem destruição</a:t>
            </a:r>
          </a:p>
          <a:p>
            <a:pPr algn="l">
              <a:lnSpc>
                <a:spcPts val="4200"/>
              </a:lnSpc>
            </a:pPr>
          </a:p>
        </p:txBody>
      </p:sp>
      <p:sp>
        <p:nvSpPr>
          <p:cNvPr name="TextBox 3" id="3"/>
          <p:cNvSpPr txBox="true"/>
          <p:nvPr/>
        </p:nvSpPr>
        <p:spPr>
          <a:xfrm rot="0">
            <a:off x="712783" y="1667959"/>
            <a:ext cx="8431217" cy="86828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6335"/>
              </a:lnSpc>
            </a:pPr>
            <a:r>
              <a:rPr lang="en-US" b="true" sz="7039">
                <a:solidFill>
                  <a:srgbClr val="F5EFE7"/>
                </a:solidFill>
                <a:latin typeface="Messina Sans Bold"/>
                <a:ea typeface="Messina Sans Bold"/>
                <a:cs typeface="Messina Sans Bold"/>
                <a:sym typeface="Messina Sans Bold"/>
              </a:rPr>
              <a:t>Agrofloresta</a:t>
            </a:r>
          </a:p>
        </p:txBody>
      </p:sp>
      <p:sp>
        <p:nvSpPr>
          <p:cNvPr name="Freeform 4" id="4"/>
          <p:cNvSpPr/>
          <p:nvPr/>
        </p:nvSpPr>
        <p:spPr>
          <a:xfrm flipH="false" flipV="false" rot="0">
            <a:off x="9662118" y="0"/>
            <a:ext cx="8625882" cy="10287000"/>
          </a:xfrm>
          <a:custGeom>
            <a:avLst/>
            <a:gdLst/>
            <a:ahLst/>
            <a:cxnLst/>
            <a:rect r="r" b="b" t="t" l="l"/>
            <a:pathLst>
              <a:path h="10287000" w="8625882">
                <a:moveTo>
                  <a:pt x="0" y="0"/>
                </a:moveTo>
                <a:lnTo>
                  <a:pt x="8625882" y="0"/>
                </a:lnTo>
                <a:lnTo>
                  <a:pt x="8625882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39605" t="0" r="-39605" b="0"/>
            </a:stretch>
          </a:blipFill>
        </p:spPr>
      </p:sp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677C4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9805668" y="0"/>
            <a:ext cx="8482332" cy="10287000"/>
          </a:xfrm>
          <a:custGeom>
            <a:avLst/>
            <a:gdLst/>
            <a:ahLst/>
            <a:cxnLst/>
            <a:rect r="r" b="b" t="t" l="l"/>
            <a:pathLst>
              <a:path h="10287000" w="8482332">
                <a:moveTo>
                  <a:pt x="0" y="0"/>
                </a:moveTo>
                <a:lnTo>
                  <a:pt x="8482332" y="0"/>
                </a:lnTo>
                <a:lnTo>
                  <a:pt x="8482332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11955" r="0" b="-11955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0" y="0"/>
            <a:ext cx="8634396" cy="10287000"/>
          </a:xfrm>
          <a:custGeom>
            <a:avLst/>
            <a:gdLst/>
            <a:ahLst/>
            <a:cxnLst/>
            <a:rect r="r" b="b" t="t" l="l"/>
            <a:pathLst>
              <a:path h="10287000" w="8634396">
                <a:moveTo>
                  <a:pt x="0" y="0"/>
                </a:moveTo>
                <a:lnTo>
                  <a:pt x="8634396" y="0"/>
                </a:lnTo>
                <a:lnTo>
                  <a:pt x="8634396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6380" t="-1208" r="0" b="-1208"/>
            </a:stretch>
          </a:blipFill>
        </p:spPr>
      </p:sp>
    </p:spTree>
  </p:cSld>
  <p:clrMapOvr>
    <a:masterClrMapping/>
  </p:clrMapOvr>
</p:sld>
</file>

<file path=ppt/slides/slide1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9151" r="0" b="-9151"/>
            </a:stretch>
          </a:blipFill>
        </p:spPr>
      </p:sp>
    </p:spTree>
  </p:cSld>
  <p:clrMapOvr>
    <a:masterClrMapping/>
  </p:clrMapOvr>
</p:sld>
</file>

<file path=ppt/slides/slide2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9151" r="0" b="-9151"/>
            </a:stretch>
          </a:blipFill>
        </p:spPr>
      </p:sp>
    </p:spTree>
  </p:cSld>
  <p:clrMapOvr>
    <a:masterClrMapping/>
  </p:clrMapOvr>
</p:sld>
</file>

<file path=ppt/slides/slide2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16666" r="0" b="-16666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1346234" y="7430348"/>
            <a:ext cx="13380598" cy="230605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929"/>
              </a:lnSpc>
            </a:pPr>
            <a:r>
              <a:rPr lang="en-US" b="true" sz="7697" spc="-46">
                <a:solidFill>
                  <a:srgbClr val="F5EFE7"/>
                </a:solidFill>
                <a:latin typeface="Miller Bold"/>
                <a:ea typeface="Miller Bold"/>
                <a:cs typeface="Miller Bold"/>
                <a:sym typeface="Miller Bold"/>
              </a:rPr>
              <a:t>Rota do Café Gourmet</a:t>
            </a:r>
          </a:p>
          <a:p>
            <a:pPr algn="ctr">
              <a:lnSpc>
                <a:spcPts val="8929"/>
              </a:lnSpc>
            </a:pPr>
            <a:r>
              <a:rPr lang="en-US" sz="7697" spc="-46">
                <a:solidFill>
                  <a:srgbClr val="F5EFE7"/>
                </a:solidFill>
                <a:latin typeface="Miller"/>
                <a:ea typeface="Miller"/>
                <a:cs typeface="Miller"/>
                <a:sym typeface="Miller"/>
              </a:rPr>
              <a:t>Turismo Rural e Gastronômico</a:t>
            </a:r>
          </a:p>
        </p:txBody>
      </p:sp>
    </p:spTree>
  </p:cSld>
  <p:clrMapOvr>
    <a:masterClrMapping/>
  </p:clrMapOvr>
</p:sld>
</file>

<file path=ppt/slides/slide2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60" t="0" r="-60" b="0"/>
            </a:stretch>
          </a:blipFill>
        </p:spPr>
      </p:sp>
    </p:spTree>
  </p:cSld>
  <p:clrMapOvr>
    <a:masterClrMapping/>
  </p:clrMapOvr>
</p:sld>
</file>

<file path=ppt/slides/slide2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78301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731833" y="2932323"/>
            <a:ext cx="8185665" cy="47910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200"/>
              </a:lnSpc>
            </a:pPr>
            <a:r>
              <a:rPr lang="en-US" sz="3000">
                <a:solidFill>
                  <a:srgbClr val="F5EFE7"/>
                </a:solidFill>
                <a:latin typeface="Messina Sans"/>
                <a:ea typeface="Messina Sans"/>
                <a:cs typeface="Messina Sans"/>
                <a:sym typeface="Messina Sans"/>
              </a:rPr>
              <a:t>Na cidade mais alta da Bahia, oclima frio e as chuvas bem distribuídas criam as condições perfeitas para um café de qualidade excepcional, reconhecido entre os melhores do Brasil.</a:t>
            </a:r>
          </a:p>
          <a:p>
            <a:pPr algn="l">
              <a:lnSpc>
                <a:spcPts val="4200"/>
              </a:lnSpc>
            </a:pPr>
            <a:r>
              <a:rPr lang="en-US" sz="3000">
                <a:solidFill>
                  <a:srgbClr val="F5EFE7"/>
                </a:solidFill>
                <a:latin typeface="Messina Sans"/>
                <a:ea typeface="Messina Sans"/>
                <a:cs typeface="Messina Sans"/>
                <a:sym typeface="Messina Sans"/>
              </a:rPr>
              <a:t>Cercados pela paisagem característica da Chapada Diamantina, iremos conhecer a história de pequenos produtores rurais da região</a:t>
            </a:r>
          </a:p>
        </p:txBody>
      </p:sp>
      <p:sp>
        <p:nvSpPr>
          <p:cNvPr name="TextBox 3" id="3"/>
          <p:cNvSpPr txBox="true"/>
          <p:nvPr/>
        </p:nvSpPr>
        <p:spPr>
          <a:xfrm rot="0">
            <a:off x="712783" y="1667959"/>
            <a:ext cx="8431217" cy="86828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6335"/>
              </a:lnSpc>
            </a:pPr>
            <a:r>
              <a:rPr lang="en-US" b="true" sz="7039">
                <a:solidFill>
                  <a:srgbClr val="F5EFE7"/>
                </a:solidFill>
                <a:latin typeface="Messina Sans Bold"/>
                <a:ea typeface="Messina Sans Bold"/>
                <a:cs typeface="Messina Sans Bold"/>
                <a:sym typeface="Messina Sans Bold"/>
              </a:rPr>
              <a:t>Do pé à xícara</a:t>
            </a:r>
          </a:p>
        </p:txBody>
      </p:sp>
      <p:sp>
        <p:nvSpPr>
          <p:cNvPr name="Freeform 4" id="4"/>
          <p:cNvSpPr/>
          <p:nvPr/>
        </p:nvSpPr>
        <p:spPr>
          <a:xfrm flipH="false" flipV="false" rot="0">
            <a:off x="9662118" y="0"/>
            <a:ext cx="8625882" cy="10287000"/>
          </a:xfrm>
          <a:custGeom>
            <a:avLst/>
            <a:gdLst/>
            <a:ahLst/>
            <a:cxnLst/>
            <a:rect r="r" b="b" t="t" l="l"/>
            <a:pathLst>
              <a:path h="10287000" w="8625882">
                <a:moveTo>
                  <a:pt x="0" y="0"/>
                </a:moveTo>
                <a:lnTo>
                  <a:pt x="8625882" y="0"/>
                </a:lnTo>
                <a:lnTo>
                  <a:pt x="8625882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33662" t="0" r="-33662" b="0"/>
            </a:stretch>
          </a:blipFill>
        </p:spPr>
      </p:sp>
    </p:spTree>
  </p:cSld>
  <p:clrMapOvr>
    <a:masterClrMapping/>
  </p:clrMapOvr>
</p:sld>
</file>

<file path=ppt/slides/slide2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60" t="0" r="-60" b="0"/>
            </a:stretch>
          </a:blipFill>
        </p:spPr>
      </p:sp>
    </p:spTree>
  </p:cSld>
  <p:clrMapOvr>
    <a:masterClrMapping/>
  </p:clrMapOvr>
</p:sld>
</file>

<file path=ppt/slides/slide2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60" t="0" r="-60" b="0"/>
            </a:stretch>
          </a:blipFill>
        </p:spPr>
      </p:sp>
    </p:spTree>
  </p:cSld>
  <p:clrMapOvr>
    <a:masterClrMapping/>
  </p:clrMapOvr>
</p:sld>
</file>

<file path=ppt/slides/slide2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60" t="0" r="-60" b="0"/>
            </a:stretch>
          </a:blipFill>
        </p:spPr>
      </p:sp>
    </p:spTree>
  </p:cSld>
  <p:clrMapOvr>
    <a:masterClrMapping/>
  </p:clrMapOvr>
</p:sld>
</file>

<file path=ppt/slides/slide2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78301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474288" y="0"/>
            <a:ext cx="18762288" cy="10287000"/>
          </a:xfrm>
          <a:custGeom>
            <a:avLst/>
            <a:gdLst/>
            <a:ahLst/>
            <a:cxnLst/>
            <a:rect r="r" b="b" t="t" l="l"/>
            <a:pathLst>
              <a:path h="10287000" w="18762288">
                <a:moveTo>
                  <a:pt x="0" y="0"/>
                </a:moveTo>
                <a:lnTo>
                  <a:pt x="18762288" y="0"/>
                </a:lnTo>
                <a:lnTo>
                  <a:pt x="18762288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1165" t="-6955" r="0" b="-6955"/>
            </a:stretch>
          </a:blipFill>
        </p:spPr>
      </p:sp>
    </p:spTree>
  </p:cSld>
  <p:clrMapOvr>
    <a:masterClrMapping/>
  </p:clrMapOvr>
</p:sld>
</file>

<file path=ppt/slides/slide28.xml><?xml version="1.0" encoding="utf-8"?>
<p:sld xmlns:p="http://schemas.openxmlformats.org/presentationml/2006/main" xmlns:a="http://schemas.openxmlformats.org/drawingml/2006/main">
  <p:cSld>
    <p:bg>
      <p:bgPr>
        <a:solidFill>
          <a:srgbClr val="78301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1271043" y="1151388"/>
            <a:ext cx="15988257" cy="810691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8929"/>
              </a:lnSpc>
            </a:pPr>
            <a:r>
              <a:rPr lang="en-US" sz="7697" spc="-46" b="true">
                <a:solidFill>
                  <a:srgbClr val="F5EFE7"/>
                </a:solidFill>
                <a:latin typeface="Miller Bold"/>
                <a:ea typeface="Miller Bold"/>
                <a:cs typeface="Miller Bold"/>
                <a:sym typeface="Miller Bold"/>
              </a:rPr>
              <a:t>Sobre as experiências:</a:t>
            </a:r>
          </a:p>
          <a:p>
            <a:pPr algn="ctr">
              <a:lnSpc>
                <a:spcPts val="8929"/>
              </a:lnSpc>
            </a:pPr>
          </a:p>
          <a:p>
            <a:pPr algn="l" marL="863599" indent="-431800" lvl="1">
              <a:lnSpc>
                <a:spcPts val="4639"/>
              </a:lnSpc>
              <a:buFont typeface="Arial"/>
              <a:buChar char="•"/>
            </a:pPr>
            <a:r>
              <a:rPr lang="en-US" sz="3999" spc="-23">
                <a:solidFill>
                  <a:srgbClr val="F5EFE7"/>
                </a:solidFill>
                <a:latin typeface="Miller"/>
                <a:ea typeface="Miller"/>
                <a:cs typeface="Miller"/>
                <a:sym typeface="Miller"/>
              </a:rPr>
              <a:t>Podem ser adicionadas aos roteiros clássicos da região</a:t>
            </a:r>
          </a:p>
          <a:p>
            <a:pPr algn="l">
              <a:lnSpc>
                <a:spcPts val="4639"/>
              </a:lnSpc>
            </a:pPr>
          </a:p>
          <a:p>
            <a:pPr algn="l" marL="863599" indent="-431800" lvl="1">
              <a:lnSpc>
                <a:spcPts val="4639"/>
              </a:lnSpc>
              <a:buFont typeface="Arial"/>
              <a:buChar char="•"/>
            </a:pPr>
            <a:r>
              <a:rPr lang="en-US" sz="3999" spc="-23">
                <a:solidFill>
                  <a:srgbClr val="F5EFE7"/>
                </a:solidFill>
                <a:latin typeface="Miller"/>
                <a:ea typeface="Miller"/>
                <a:cs typeface="Miller"/>
                <a:sym typeface="Miller"/>
              </a:rPr>
              <a:t>Precisam de agendamento e organização antecipada</a:t>
            </a:r>
          </a:p>
          <a:p>
            <a:pPr algn="l">
              <a:lnSpc>
                <a:spcPts val="4639"/>
              </a:lnSpc>
            </a:pPr>
          </a:p>
          <a:p>
            <a:pPr algn="l" marL="863599" indent="-431800" lvl="1">
              <a:lnSpc>
                <a:spcPts val="4639"/>
              </a:lnSpc>
              <a:buFont typeface="Arial"/>
              <a:buChar char="•"/>
            </a:pPr>
            <a:r>
              <a:rPr lang="en-US" sz="3999" spc="-23">
                <a:solidFill>
                  <a:srgbClr val="F5EFE7"/>
                </a:solidFill>
                <a:latin typeface="Miller"/>
                <a:ea typeface="Miller"/>
                <a:cs typeface="Miller"/>
                <a:sym typeface="Miller"/>
              </a:rPr>
              <a:t>Acontecem o ano inteiro, com algumas exceções em feriados ou eventos</a:t>
            </a:r>
          </a:p>
          <a:p>
            <a:pPr algn="l">
              <a:lnSpc>
                <a:spcPts val="4639"/>
              </a:lnSpc>
            </a:pPr>
          </a:p>
          <a:p>
            <a:pPr algn="l" marL="863599" indent="-431800" lvl="1">
              <a:lnSpc>
                <a:spcPts val="4639"/>
              </a:lnSpc>
              <a:buFont typeface="Arial"/>
              <a:buChar char="•"/>
            </a:pPr>
            <a:r>
              <a:rPr lang="en-US" sz="3999" spc="-23">
                <a:solidFill>
                  <a:srgbClr val="F5EFE7"/>
                </a:solidFill>
                <a:latin typeface="Miller"/>
                <a:ea typeface="Miller"/>
                <a:cs typeface="Miller"/>
                <a:sym typeface="Miller"/>
              </a:rPr>
              <a:t>São acessíveis a pessoas com mobilidade reduzida</a:t>
            </a:r>
          </a:p>
          <a:p>
            <a:pPr algn="l">
              <a:lnSpc>
                <a:spcPts val="4639"/>
              </a:lnSpc>
            </a:pPr>
          </a:p>
          <a:p>
            <a:pPr algn="l" marL="863599" indent="-431800" lvl="1">
              <a:lnSpc>
                <a:spcPts val="4639"/>
              </a:lnSpc>
              <a:buFont typeface="Arial"/>
              <a:buChar char="•"/>
            </a:pPr>
            <a:r>
              <a:rPr lang="en-US" sz="3999" spc="-23">
                <a:solidFill>
                  <a:srgbClr val="F5EFE7"/>
                </a:solidFill>
                <a:latin typeface="Miller"/>
                <a:ea typeface="Miller"/>
                <a:cs typeface="Miller"/>
                <a:sym typeface="Miller"/>
              </a:rPr>
              <a:t>Revelam uma Chapada Diamantina que você vai amar também</a:t>
            </a:r>
          </a:p>
        </p:txBody>
      </p:sp>
    </p:spTree>
  </p:cSld>
  <p:clrMapOvr>
    <a:masterClrMapping/>
  </p:clrMapOvr>
</p:sld>
</file>

<file path=ppt/slides/slide2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09386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1067696" y="2040204"/>
            <a:ext cx="4525823" cy="2074109"/>
          </a:xfrm>
          <a:custGeom>
            <a:avLst/>
            <a:gdLst/>
            <a:ahLst/>
            <a:cxnLst/>
            <a:rect r="r" b="b" t="t" l="l"/>
            <a:pathLst>
              <a:path h="2074109" w="4525823">
                <a:moveTo>
                  <a:pt x="0" y="0"/>
                </a:moveTo>
                <a:lnTo>
                  <a:pt x="4525823" y="0"/>
                </a:lnTo>
                <a:lnTo>
                  <a:pt x="4525823" y="2074109"/>
                </a:lnTo>
                <a:lnTo>
                  <a:pt x="0" y="207410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2310" t="-63119" r="0" b="-60127"/>
            </a:stretch>
          </a:blipFill>
        </p:spPr>
      </p:sp>
      <p:grpSp>
        <p:nvGrpSpPr>
          <p:cNvPr name="Group 3" id="3"/>
          <p:cNvGrpSpPr/>
          <p:nvPr/>
        </p:nvGrpSpPr>
        <p:grpSpPr>
          <a:xfrm rot="-10800000">
            <a:off x="-1016456" y="7642564"/>
            <a:ext cx="22403571" cy="3231471"/>
            <a:chOff x="0" y="0"/>
            <a:chExt cx="29871428" cy="4308628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4296693" cy="4308628"/>
            </a:xfrm>
            <a:custGeom>
              <a:avLst/>
              <a:gdLst/>
              <a:ahLst/>
              <a:cxnLst/>
              <a:rect r="r" b="b" t="t" l="l"/>
              <a:pathLst>
                <a:path h="4308628" w="4296693">
                  <a:moveTo>
                    <a:pt x="0" y="0"/>
                  </a:moveTo>
                  <a:lnTo>
                    <a:pt x="4296693" y="0"/>
                  </a:lnTo>
                  <a:lnTo>
                    <a:pt x="4296693" y="4308628"/>
                  </a:lnTo>
                  <a:lnTo>
                    <a:pt x="0" y="43086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alphaModFix amt="8999"/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5" id="5"/>
            <p:cNvSpPr/>
            <p:nvPr/>
          </p:nvSpPr>
          <p:spPr>
            <a:xfrm flipH="false" flipV="false" rot="0">
              <a:off x="4268016" y="0"/>
              <a:ext cx="4296693" cy="4308628"/>
            </a:xfrm>
            <a:custGeom>
              <a:avLst/>
              <a:gdLst/>
              <a:ahLst/>
              <a:cxnLst/>
              <a:rect r="r" b="b" t="t" l="l"/>
              <a:pathLst>
                <a:path h="4308628" w="4296693">
                  <a:moveTo>
                    <a:pt x="0" y="0"/>
                  </a:moveTo>
                  <a:lnTo>
                    <a:pt x="4296693" y="0"/>
                  </a:lnTo>
                  <a:lnTo>
                    <a:pt x="4296693" y="4308628"/>
                  </a:lnTo>
                  <a:lnTo>
                    <a:pt x="0" y="43086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alphaModFix amt="8999"/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6" id="6"/>
            <p:cNvSpPr/>
            <p:nvPr/>
          </p:nvSpPr>
          <p:spPr>
            <a:xfrm flipH="false" flipV="false" rot="0">
              <a:off x="8521694" y="0"/>
              <a:ext cx="4296693" cy="4308628"/>
            </a:xfrm>
            <a:custGeom>
              <a:avLst/>
              <a:gdLst/>
              <a:ahLst/>
              <a:cxnLst/>
              <a:rect r="r" b="b" t="t" l="l"/>
              <a:pathLst>
                <a:path h="4308628" w="4296693">
                  <a:moveTo>
                    <a:pt x="0" y="0"/>
                  </a:moveTo>
                  <a:lnTo>
                    <a:pt x="4296692" y="0"/>
                  </a:lnTo>
                  <a:lnTo>
                    <a:pt x="4296692" y="4308628"/>
                  </a:lnTo>
                  <a:lnTo>
                    <a:pt x="0" y="43086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alphaModFix amt="8999"/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7" id="7"/>
            <p:cNvSpPr/>
            <p:nvPr/>
          </p:nvSpPr>
          <p:spPr>
            <a:xfrm flipH="false" flipV="false" rot="0">
              <a:off x="12804048" y="0"/>
              <a:ext cx="4296693" cy="4308628"/>
            </a:xfrm>
            <a:custGeom>
              <a:avLst/>
              <a:gdLst/>
              <a:ahLst/>
              <a:cxnLst/>
              <a:rect r="r" b="b" t="t" l="l"/>
              <a:pathLst>
                <a:path h="4308628" w="4296693">
                  <a:moveTo>
                    <a:pt x="0" y="0"/>
                  </a:moveTo>
                  <a:lnTo>
                    <a:pt x="4296693" y="0"/>
                  </a:lnTo>
                  <a:lnTo>
                    <a:pt x="4296693" y="4308628"/>
                  </a:lnTo>
                  <a:lnTo>
                    <a:pt x="0" y="43086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alphaModFix amt="8999"/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8" id="8"/>
            <p:cNvSpPr/>
            <p:nvPr/>
          </p:nvSpPr>
          <p:spPr>
            <a:xfrm flipH="false" flipV="false" rot="0">
              <a:off x="17048214" y="0"/>
              <a:ext cx="4296693" cy="4308628"/>
            </a:xfrm>
            <a:custGeom>
              <a:avLst/>
              <a:gdLst/>
              <a:ahLst/>
              <a:cxnLst/>
              <a:rect r="r" b="b" t="t" l="l"/>
              <a:pathLst>
                <a:path h="4308628" w="4296693">
                  <a:moveTo>
                    <a:pt x="0" y="0"/>
                  </a:moveTo>
                  <a:lnTo>
                    <a:pt x="4296693" y="0"/>
                  </a:lnTo>
                  <a:lnTo>
                    <a:pt x="4296693" y="4308628"/>
                  </a:lnTo>
                  <a:lnTo>
                    <a:pt x="0" y="43086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alphaModFix amt="8999"/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9" id="9"/>
            <p:cNvSpPr/>
            <p:nvPr/>
          </p:nvSpPr>
          <p:spPr>
            <a:xfrm flipH="false" flipV="false" rot="0">
              <a:off x="21316230" y="0"/>
              <a:ext cx="4296693" cy="4308628"/>
            </a:xfrm>
            <a:custGeom>
              <a:avLst/>
              <a:gdLst/>
              <a:ahLst/>
              <a:cxnLst/>
              <a:rect r="r" b="b" t="t" l="l"/>
              <a:pathLst>
                <a:path h="4308628" w="4296693">
                  <a:moveTo>
                    <a:pt x="0" y="0"/>
                  </a:moveTo>
                  <a:lnTo>
                    <a:pt x="4296693" y="0"/>
                  </a:lnTo>
                  <a:lnTo>
                    <a:pt x="4296693" y="4308628"/>
                  </a:lnTo>
                  <a:lnTo>
                    <a:pt x="0" y="43086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alphaModFix amt="8999"/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0" id="10"/>
            <p:cNvSpPr/>
            <p:nvPr/>
          </p:nvSpPr>
          <p:spPr>
            <a:xfrm flipH="false" flipV="false" rot="0">
              <a:off x="25574735" y="0"/>
              <a:ext cx="4296693" cy="4308628"/>
            </a:xfrm>
            <a:custGeom>
              <a:avLst/>
              <a:gdLst/>
              <a:ahLst/>
              <a:cxnLst/>
              <a:rect r="r" b="b" t="t" l="l"/>
              <a:pathLst>
                <a:path h="4308628" w="4296693">
                  <a:moveTo>
                    <a:pt x="0" y="0"/>
                  </a:moveTo>
                  <a:lnTo>
                    <a:pt x="4296693" y="0"/>
                  </a:lnTo>
                  <a:lnTo>
                    <a:pt x="4296693" y="4308628"/>
                  </a:lnTo>
                  <a:lnTo>
                    <a:pt x="0" y="43086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alphaModFix amt="8999"/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 l="0" t="0" r="0" b="0"/>
              </a:stretch>
            </a:blipFill>
          </p:spPr>
        </p:sp>
      </p:grpSp>
      <p:sp>
        <p:nvSpPr>
          <p:cNvPr name="Freeform 11" id="11"/>
          <p:cNvSpPr/>
          <p:nvPr/>
        </p:nvSpPr>
        <p:spPr>
          <a:xfrm flipH="false" flipV="false" rot="0">
            <a:off x="11067696" y="4618448"/>
            <a:ext cx="4685539" cy="3009672"/>
          </a:xfrm>
          <a:custGeom>
            <a:avLst/>
            <a:gdLst/>
            <a:ahLst/>
            <a:cxnLst/>
            <a:rect r="r" b="b" t="t" l="l"/>
            <a:pathLst>
              <a:path h="3009672" w="4685539">
                <a:moveTo>
                  <a:pt x="0" y="0"/>
                </a:moveTo>
                <a:lnTo>
                  <a:pt x="4685540" y="0"/>
                </a:lnTo>
                <a:lnTo>
                  <a:pt x="4685540" y="3009672"/>
                </a:lnTo>
                <a:lnTo>
                  <a:pt x="0" y="3009672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-10080" r="0" b="0"/>
            </a:stretch>
          </a:blipFill>
        </p:spPr>
      </p:sp>
      <p:sp>
        <p:nvSpPr>
          <p:cNvPr name="TextBox 12" id="12"/>
          <p:cNvSpPr txBox="true"/>
          <p:nvPr/>
        </p:nvSpPr>
        <p:spPr>
          <a:xfrm rot="0">
            <a:off x="2738628" y="2291137"/>
            <a:ext cx="8668283" cy="66993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4800"/>
              </a:lnSpc>
            </a:pPr>
            <a:r>
              <a:rPr lang="en-US" b="true" sz="5333">
                <a:solidFill>
                  <a:srgbClr val="F5EFE7"/>
                </a:solidFill>
                <a:latin typeface="Messina Sans Bold"/>
                <a:ea typeface="Messina Sans Bold"/>
                <a:cs typeface="Messina Sans Bold"/>
                <a:sym typeface="Messina Sans Bold"/>
              </a:rPr>
              <a:t>Muito obrigada</a:t>
            </a:r>
            <a:r>
              <a:rPr lang="en-US" sz="5333">
                <a:solidFill>
                  <a:srgbClr val="F5EFE7"/>
                </a:solidFill>
                <a:latin typeface="Messina Sans"/>
                <a:ea typeface="Messina Sans"/>
                <a:cs typeface="Messina Sans"/>
                <a:sym typeface="Messina Sans"/>
              </a:rPr>
              <a:t>!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2738628" y="3608278"/>
            <a:ext cx="6514065" cy="50603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3607"/>
              </a:lnSpc>
            </a:pPr>
            <a:r>
              <a:rPr lang="en-US" b="true" sz="4008">
                <a:solidFill>
                  <a:srgbClr val="F5EFE7"/>
                </a:solidFill>
                <a:latin typeface="Messina Sans Bold"/>
                <a:ea typeface="Messina Sans Bold"/>
                <a:cs typeface="Messina Sans Bold"/>
                <a:sym typeface="Messina Sans Bold"/>
              </a:rPr>
              <a:t>www.nasalturas.net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2738628" y="4419829"/>
            <a:ext cx="6514065" cy="50201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3607"/>
              </a:lnSpc>
            </a:pPr>
            <a:r>
              <a:rPr lang="en-US" sz="4008">
                <a:solidFill>
                  <a:srgbClr val="F5EFE7"/>
                </a:solidFill>
                <a:latin typeface="Messina Sans"/>
                <a:ea typeface="Messina Sans"/>
                <a:cs typeface="Messina Sans"/>
                <a:sym typeface="Messina Sans"/>
              </a:rPr>
              <a:t>+55 (75) 99841-6419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2738628" y="5348680"/>
            <a:ext cx="6514065" cy="50201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3607"/>
              </a:lnSpc>
            </a:pPr>
            <a:r>
              <a:rPr lang="en-US" sz="4008">
                <a:solidFill>
                  <a:srgbClr val="F5EFE7"/>
                </a:solidFill>
                <a:latin typeface="Messina Sans"/>
                <a:ea typeface="Messina Sans"/>
                <a:cs typeface="Messina Sans"/>
                <a:sym typeface="Messina Sans"/>
              </a:rPr>
              <a:t>chapada@nasalturas.net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2738628" y="6228059"/>
            <a:ext cx="7255692" cy="50603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3607"/>
              </a:lnSpc>
            </a:pPr>
            <a:r>
              <a:rPr lang="en-US" b="true" sz="4008">
                <a:solidFill>
                  <a:srgbClr val="F5EFE7"/>
                </a:solidFill>
                <a:latin typeface="Messina Sans Bold"/>
                <a:ea typeface="Messina Sans Bold"/>
                <a:cs typeface="Messina Sans Bold"/>
                <a:sym typeface="Messina Sans Bold"/>
              </a:rPr>
              <a:t>www.vanessaalmeida.com.br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DAHSYbQh1jM</dc:identifier>
  <dcterms:modified xsi:type="dcterms:W3CDTF">2011-08-01T06:04:30Z</dcterms:modified>
  <cp:revision>1</cp:revision>
  <dc:title>IDENTIDADES CHAPADA DIAMANTINA</dc:title>
</cp:coreProperties>
</file>